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365"/>
    <p:restoredTop sz="94628"/>
  </p:normalViewPr>
  <p:slideViewPr>
    <p:cSldViewPr>
      <p:cViewPr varScale="1">
        <p:scale>
          <a:sx n="115" d="100"/>
          <a:sy n="115" d="100"/>
        </p:scale>
        <p:origin x="20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633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2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54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77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279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63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950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28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26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45D8-1052-4EF2-A618-13F1A99C6034}" type="datetimeFigureOut">
              <a:rPr lang="fr-FR" smtClean="0"/>
              <a:t>21/11/2021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6792E-77BA-4031-99FF-27099D1E8D6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54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0" y="950653"/>
            <a:ext cx="3052191" cy="2305420"/>
            <a:chOff x="611560" y="620688"/>
            <a:chExt cx="2448272" cy="1898137"/>
          </a:xfrm>
        </p:grpSpPr>
        <p:sp>
          <p:nvSpPr>
            <p:cNvPr id="4" name="Ellipse 3"/>
            <p:cNvSpPr/>
            <p:nvPr/>
          </p:nvSpPr>
          <p:spPr>
            <a:xfrm>
              <a:off x="611560" y="620688"/>
              <a:ext cx="2448272" cy="17542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19572" y="668978"/>
              <a:ext cx="2232247" cy="1849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Une vie bousillée</a:t>
              </a:r>
            </a:p>
            <a:p>
              <a:pPr algn="ctr"/>
              <a:r>
                <a:rPr lang="fr-FR" sz="1000" dirty="0"/>
                <a:t>Insupportable</a:t>
              </a:r>
            </a:p>
            <a:p>
              <a:pPr algn="ctr"/>
              <a:r>
                <a:rPr lang="fr-FR" sz="1000" dirty="0"/>
                <a:t>Honte, consterné</a:t>
              </a:r>
            </a:p>
            <a:p>
              <a:pPr algn="ctr"/>
              <a:r>
                <a:rPr lang="fr-FR" sz="1000" dirty="0"/>
                <a:t>Inquiet, peur</a:t>
              </a:r>
            </a:p>
            <a:p>
              <a:pPr algn="ctr"/>
              <a:r>
                <a:rPr lang="fr-FR" sz="1000" dirty="0"/>
                <a:t>Chagrin énorme, peine, compassion</a:t>
              </a:r>
            </a:p>
            <a:p>
              <a:pPr algn="ctr"/>
              <a:r>
                <a:rPr lang="fr-FR" sz="1000" dirty="0"/>
                <a:t>Prise de conscience de la souffrance des victimes</a:t>
              </a:r>
            </a:p>
            <a:p>
              <a:pPr algn="ctr"/>
              <a:r>
                <a:rPr lang="fr-FR" sz="1000" dirty="0"/>
                <a:t>En colère, révolté</a:t>
              </a:r>
            </a:p>
            <a:p>
              <a:pPr algn="ctr"/>
              <a:r>
                <a:rPr lang="fr-FR" sz="1000" dirty="0"/>
                <a:t>Crime, omerta</a:t>
              </a:r>
            </a:p>
            <a:p>
              <a:pPr algn="ctr"/>
              <a:r>
                <a:rPr lang="fr-FR" sz="1000" dirty="0"/>
                <a:t>Meurtri, révulsé</a:t>
              </a:r>
            </a:p>
            <a:p>
              <a:pPr algn="ctr"/>
              <a:r>
                <a:rPr lang="fr-FR" sz="1000" dirty="0"/>
                <a:t>A été dans le déni, l’aveuglement</a:t>
              </a:r>
            </a:p>
            <a:p>
              <a:pPr algn="ctr"/>
              <a:r>
                <a:rPr lang="fr-FR" sz="1000" dirty="0"/>
                <a:t>Choqué, scandalisé, horrifié</a:t>
              </a:r>
            </a:p>
            <a:p>
              <a:pPr algn="ctr"/>
              <a:r>
                <a:rPr lang="fr-FR" sz="1000" dirty="0"/>
                <a:t>Sidéré, stupéfait</a:t>
              </a:r>
            </a:p>
            <a:p>
              <a:pPr algn="ctr"/>
              <a:r>
                <a:rPr lang="fr-FR" sz="1000" dirty="0"/>
                <a:t>Déstabilisé, en doute</a:t>
              </a:r>
            </a:p>
          </p:txBody>
        </p:sp>
      </p:grpSp>
      <p:grpSp>
        <p:nvGrpSpPr>
          <p:cNvPr id="3" name="Groupe 2"/>
          <p:cNvGrpSpPr/>
          <p:nvPr/>
        </p:nvGrpSpPr>
        <p:grpSpPr>
          <a:xfrm>
            <a:off x="3077882" y="668066"/>
            <a:ext cx="2448272" cy="1751548"/>
            <a:chOff x="3077882" y="668066"/>
            <a:chExt cx="2448272" cy="1751548"/>
          </a:xfrm>
        </p:grpSpPr>
        <p:sp>
          <p:nvSpPr>
            <p:cNvPr id="9" name="Ellipse 8"/>
            <p:cNvSpPr/>
            <p:nvPr/>
          </p:nvSpPr>
          <p:spPr>
            <a:xfrm>
              <a:off x="3077882" y="668066"/>
              <a:ext cx="2448272" cy="1359703"/>
            </a:xfrm>
            <a:prstGeom prst="ellipse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3160203" y="785790"/>
              <a:ext cx="2232247" cy="16338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Heureuse de cette réunion</a:t>
              </a:r>
            </a:p>
            <a:p>
              <a:pPr algn="ctr"/>
              <a:r>
                <a:rPr lang="fr-FR" sz="1000" dirty="0"/>
                <a:t>« Ça fait du bien de parler »</a:t>
              </a:r>
            </a:p>
            <a:p>
              <a:pPr algn="ctr"/>
              <a:r>
                <a:rPr lang="fr-FR" sz="1000" dirty="0"/>
                <a:t>Joie que l’Eglise ait demandé ce rapport à la CIASE</a:t>
              </a:r>
            </a:p>
            <a:p>
              <a:pPr algn="ctr"/>
              <a:r>
                <a:rPr lang="fr-FR" sz="1000" dirty="0"/>
                <a:t>Courage de l’Eglise</a:t>
              </a:r>
            </a:p>
            <a:p>
              <a:pPr algn="ctr"/>
              <a:r>
                <a:rPr lang="fr-FR" sz="1000" dirty="0"/>
                <a:t>Espérance</a:t>
              </a:r>
            </a:p>
            <a:p>
              <a:pPr algn="ctr"/>
              <a:r>
                <a:rPr lang="fr-FR" sz="1000" dirty="0"/>
                <a:t>Liberté, Vérité</a:t>
              </a:r>
            </a:p>
            <a:p>
              <a:pPr algn="ctr"/>
              <a:endParaRPr lang="fr-FR" sz="1000" dirty="0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18790" y="3177002"/>
            <a:ext cx="2448272" cy="936104"/>
            <a:chOff x="611560" y="620688"/>
            <a:chExt cx="2448272" cy="1461596"/>
          </a:xfrm>
        </p:grpSpPr>
        <p:sp>
          <p:nvSpPr>
            <p:cNvPr id="12" name="Ellipse 11"/>
            <p:cNvSpPr/>
            <p:nvPr/>
          </p:nvSpPr>
          <p:spPr>
            <a:xfrm>
              <a:off x="611560" y="620688"/>
              <a:ext cx="2448272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55576" y="795219"/>
              <a:ext cx="2232247" cy="12870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Comment faire ?</a:t>
              </a:r>
            </a:p>
            <a:p>
              <a:pPr algn="ctr"/>
              <a:r>
                <a:rPr lang="fr-FR" sz="1000" dirty="0"/>
                <a:t>« Ou elle change, ou elle disparaît »</a:t>
              </a:r>
            </a:p>
            <a:p>
              <a:pPr algn="ctr"/>
              <a:r>
                <a:rPr lang="fr-FR" sz="1000" dirty="0"/>
                <a:t>Inventer - Changer !</a:t>
              </a:r>
            </a:p>
            <a:p>
              <a:pPr algn="ctr"/>
              <a:r>
                <a:rPr lang="fr-FR" sz="1000" dirty="0"/>
                <a:t>Responsabilité de la société</a:t>
              </a:r>
            </a:p>
          </p:txBody>
        </p:sp>
      </p:grpSp>
      <p:grpSp>
        <p:nvGrpSpPr>
          <p:cNvPr id="6" name="Groupe 5"/>
          <p:cNvGrpSpPr/>
          <p:nvPr/>
        </p:nvGrpSpPr>
        <p:grpSpPr>
          <a:xfrm>
            <a:off x="6683586" y="1943108"/>
            <a:ext cx="2448272" cy="2169998"/>
            <a:chOff x="6683586" y="1943108"/>
            <a:chExt cx="2448272" cy="2169998"/>
          </a:xfrm>
        </p:grpSpPr>
        <p:sp>
          <p:nvSpPr>
            <p:cNvPr id="15" name="Ellipse 14"/>
            <p:cNvSpPr/>
            <p:nvPr/>
          </p:nvSpPr>
          <p:spPr>
            <a:xfrm>
              <a:off x="6683586" y="1943108"/>
              <a:ext cx="2448272" cy="2169998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6720871" y="2111874"/>
              <a:ext cx="2232247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Justice</a:t>
              </a:r>
            </a:p>
            <a:p>
              <a:pPr algn="ctr"/>
              <a:r>
                <a:rPr lang="fr-FR" sz="1000" dirty="0"/>
                <a:t>Moins de hiérarchie</a:t>
              </a:r>
            </a:p>
            <a:p>
              <a:pPr algn="ctr"/>
              <a:r>
                <a:rPr lang="fr-FR" sz="1000" dirty="0"/>
                <a:t>Le pouvoir, il  une puissance</a:t>
              </a:r>
            </a:p>
            <a:p>
              <a:pPr algn="ctr"/>
              <a:r>
                <a:rPr lang="fr-FR" sz="1000" dirty="0"/>
                <a:t>Systémique</a:t>
              </a:r>
            </a:p>
            <a:p>
              <a:pPr algn="ctr"/>
              <a:r>
                <a:rPr lang="fr-FR" sz="1000" dirty="0"/>
                <a:t>Ne pas perdre le cap : le Christ !</a:t>
              </a:r>
            </a:p>
            <a:p>
              <a:pPr algn="ctr"/>
              <a:r>
                <a:rPr lang="fr-FR" sz="1000" dirty="0"/>
                <a:t>Evangile à retrouver</a:t>
              </a:r>
            </a:p>
            <a:p>
              <a:pPr algn="ctr"/>
              <a:r>
                <a:rPr lang="fr-FR" sz="1000" dirty="0"/>
                <a:t>Désacralisation</a:t>
              </a:r>
            </a:p>
            <a:p>
              <a:pPr algn="ctr"/>
              <a:r>
                <a:rPr lang="fr-FR" sz="1000" dirty="0"/>
                <a:t>Théologie</a:t>
              </a:r>
            </a:p>
            <a:p>
              <a:pPr algn="ctr"/>
              <a:r>
                <a:rPr lang="fr-FR" sz="1000" dirty="0"/>
                <a:t>Formation des prêtres</a:t>
              </a:r>
            </a:p>
            <a:p>
              <a:pPr algn="ctr"/>
              <a:r>
                <a:rPr lang="fr-FR" sz="1000" dirty="0"/>
                <a:t>Célibat ?</a:t>
              </a:r>
            </a:p>
            <a:p>
              <a:pPr algn="ctr"/>
              <a:r>
                <a:rPr lang="fr-FR" sz="1000" dirty="0"/>
                <a:t>Place de la femme</a:t>
              </a:r>
            </a:p>
            <a:p>
              <a:pPr algn="ctr"/>
              <a:r>
                <a:rPr lang="fr-FR" sz="1000" dirty="0"/>
                <a:t>Contrôler, évaluer</a:t>
              </a: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182756" y="601124"/>
            <a:ext cx="1073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>
                    <a:lumMod val="75000"/>
                  </a:schemeClr>
                </a:solidFill>
              </a:rPr>
              <a:t>Ressentis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27899" y="4282299"/>
            <a:ext cx="2814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</a:rPr>
              <a:t>Questions sur le processus</a:t>
            </a:r>
          </a:p>
        </p:txBody>
      </p:sp>
      <p:grpSp>
        <p:nvGrpSpPr>
          <p:cNvPr id="22" name="Groupe 21"/>
          <p:cNvGrpSpPr/>
          <p:nvPr/>
        </p:nvGrpSpPr>
        <p:grpSpPr>
          <a:xfrm>
            <a:off x="227899" y="4714346"/>
            <a:ext cx="2448272" cy="1974195"/>
            <a:chOff x="227899" y="4221088"/>
            <a:chExt cx="2448272" cy="1667720"/>
          </a:xfrm>
        </p:grpSpPr>
        <p:sp>
          <p:nvSpPr>
            <p:cNvPr id="20" name="Ellipse 19"/>
            <p:cNvSpPr/>
            <p:nvPr/>
          </p:nvSpPr>
          <p:spPr>
            <a:xfrm>
              <a:off x="227899" y="4221088"/>
              <a:ext cx="2448272" cy="16677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371915" y="4293096"/>
              <a:ext cx="2232247" cy="1377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C00000"/>
                  </a:solidFill>
                </a:rPr>
                <a:t>Questions</a:t>
              </a:r>
            </a:p>
            <a:p>
              <a:pPr algn="ctr"/>
              <a:r>
                <a:rPr lang="fr-FR" sz="1000" dirty="0"/>
                <a:t>Quelles garanties du processus ?</a:t>
              </a:r>
            </a:p>
            <a:p>
              <a:pPr algn="ctr"/>
              <a:r>
                <a:rPr lang="fr-FR" sz="1000" dirty="0"/>
                <a:t>Que vont devenir les résultats du synode ? Combien de temps pour voir les retombées ?</a:t>
              </a:r>
            </a:p>
            <a:p>
              <a:pPr algn="ctr"/>
              <a:r>
                <a:rPr lang="fr-FR" sz="1000" dirty="0"/>
                <a:t>Quel processus de restitution ?</a:t>
              </a:r>
            </a:p>
            <a:p>
              <a:pPr algn="ctr"/>
              <a:r>
                <a:rPr lang="fr-FR" sz="1000" dirty="0"/>
                <a:t>Peur que ça se reproduise (ouverture puis fermeture)</a:t>
              </a:r>
            </a:p>
            <a:p>
              <a:pPr algn="ctr"/>
              <a:r>
                <a:rPr lang="fr-FR" sz="1000" dirty="0"/>
                <a:t>Ne faudrait-il pas commencer par faire un état des lieux paroissial ?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2942568" y="4981363"/>
            <a:ext cx="6192690" cy="1440160"/>
            <a:chOff x="227899" y="4221088"/>
            <a:chExt cx="2448272" cy="1667720"/>
          </a:xfrm>
        </p:grpSpPr>
        <p:sp>
          <p:nvSpPr>
            <p:cNvPr id="24" name="Ellipse 23"/>
            <p:cNvSpPr/>
            <p:nvPr/>
          </p:nvSpPr>
          <p:spPr>
            <a:xfrm>
              <a:off x="227899" y="4221088"/>
              <a:ext cx="2448272" cy="1667720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371915" y="4293097"/>
              <a:ext cx="2232247" cy="15325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C00000"/>
                  </a:solidFill>
                </a:rPr>
                <a:t>Eléments de réponse</a:t>
              </a:r>
            </a:p>
            <a:p>
              <a:pPr algn="ctr"/>
              <a:r>
                <a:rPr lang="fr-FR" sz="1000" dirty="0"/>
                <a:t>Paroisse -&gt; Diocèse -&gt; Europe -&gt; Vatican</a:t>
              </a:r>
            </a:p>
            <a:p>
              <a:pPr algn="ctr"/>
              <a:r>
                <a:rPr lang="fr-FR" sz="1000" dirty="0"/>
                <a:t>Possibilité d’envoyer directement au Vatican</a:t>
              </a:r>
            </a:p>
            <a:p>
              <a:pPr algn="ctr"/>
              <a:r>
                <a:rPr lang="fr-FR" sz="1000" dirty="0"/>
                <a:t>2 visées du Synode pour un changement profond de l’Eglise: </a:t>
              </a:r>
            </a:p>
            <a:p>
              <a:pPr marL="171450" indent="-171450" algn="ctr">
                <a:buFontTx/>
                <a:buChar char="-"/>
              </a:pPr>
              <a:r>
                <a:rPr lang="fr-FR" sz="1000" dirty="0"/>
                <a:t>vivre localement et impulser de façon pérenne une dynamique synodale (marcher ensemble) </a:t>
              </a:r>
            </a:p>
            <a:p>
              <a:pPr marL="171450" indent="-171450" algn="ctr">
                <a:buFontTx/>
                <a:buChar char="-"/>
              </a:pPr>
              <a:r>
                <a:rPr lang="fr-FR" sz="1000" dirty="0"/>
                <a:t>ET envoyer les voix des chrétiens au Vatican pour informer et en tenir compte dans les décisions. </a:t>
              </a:r>
            </a:p>
            <a:p>
              <a:pPr algn="ctr"/>
              <a:endParaRPr lang="fr-FR" sz="1000" dirty="0"/>
            </a:p>
            <a:p>
              <a:pPr algn="ctr"/>
              <a:r>
                <a:rPr lang="fr-FR" sz="1000" dirty="0"/>
                <a:t>Commencer par changer localement dans nos paroisses.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731233" y="3427839"/>
            <a:ext cx="2448272" cy="922376"/>
            <a:chOff x="611560" y="620688"/>
            <a:chExt cx="2448272" cy="1440160"/>
          </a:xfrm>
        </p:grpSpPr>
        <p:sp>
          <p:nvSpPr>
            <p:cNvPr id="27" name="Ellipse 26"/>
            <p:cNvSpPr/>
            <p:nvPr/>
          </p:nvSpPr>
          <p:spPr>
            <a:xfrm>
              <a:off x="611560" y="620688"/>
              <a:ext cx="2448272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55576" y="667999"/>
              <a:ext cx="2232247" cy="13455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Crime, omerta</a:t>
              </a:r>
            </a:p>
            <a:p>
              <a:pPr algn="ctr"/>
              <a:r>
                <a:rPr lang="fr-FR" sz="1000" dirty="0"/>
                <a:t>Emprise, pouvoir</a:t>
              </a:r>
            </a:p>
            <a:p>
              <a:pPr algn="ctr"/>
              <a:r>
                <a:rPr lang="fr-FR" sz="1000" dirty="0"/>
                <a:t>Parlons de </a:t>
              </a:r>
              <a:r>
                <a:rPr lang="fr-FR" sz="1000" dirty="0" err="1"/>
                <a:t>pédocriminalité</a:t>
              </a:r>
              <a:r>
                <a:rPr lang="fr-FR" sz="1000" dirty="0"/>
                <a:t> !</a:t>
              </a:r>
            </a:p>
            <a:p>
              <a:pPr algn="ctr"/>
              <a:r>
                <a:rPr lang="fr-FR" sz="1000" dirty="0"/>
                <a:t>Trahison, humiliation, mépris</a:t>
              </a:r>
            </a:p>
            <a:p>
              <a:pPr algn="ctr"/>
              <a:r>
                <a:rPr lang="fr-FR" sz="1000" dirty="0"/>
                <a:t>Décalage, arrogance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3115234" y="2144433"/>
            <a:ext cx="2448272" cy="1178783"/>
            <a:chOff x="611560" y="620688"/>
            <a:chExt cx="2448272" cy="1440160"/>
          </a:xfrm>
        </p:grpSpPr>
        <p:sp>
          <p:nvSpPr>
            <p:cNvPr id="30" name="Ellipse 29"/>
            <p:cNvSpPr/>
            <p:nvPr/>
          </p:nvSpPr>
          <p:spPr>
            <a:xfrm>
              <a:off x="611560" y="620688"/>
              <a:ext cx="2448272" cy="144016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755576" y="795218"/>
              <a:ext cx="2232247" cy="1052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dirty="0"/>
                <a:t>Une vie bousillée</a:t>
              </a:r>
            </a:p>
            <a:p>
              <a:pPr algn="ctr"/>
              <a:r>
                <a:rPr lang="fr-FR" sz="1000" dirty="0"/>
                <a:t>Souffrance réactivée par le rapport de la CIASE</a:t>
              </a:r>
            </a:p>
            <a:p>
              <a:pPr algn="ctr"/>
              <a:r>
                <a:rPr lang="fr-FR" sz="1000" dirty="0"/>
                <a:t>Troubles psychiques</a:t>
              </a:r>
            </a:p>
            <a:p>
              <a:pPr algn="ctr"/>
              <a:r>
                <a:rPr lang="fr-FR" sz="1000" dirty="0"/>
                <a:t>Honte</a:t>
              </a: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2731233" y="21735"/>
            <a:ext cx="3512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Relevé de notes des réunions CIASE</a:t>
            </a:r>
          </a:p>
          <a:p>
            <a:pPr algn="ctr"/>
            <a:r>
              <a:rPr lang="fr-FR" dirty="0"/>
              <a:t>Les 15/11 18h et 17/11 20h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6675541" y="1412776"/>
            <a:ext cx="221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Quelques 1ères idées</a:t>
            </a:r>
          </a:p>
        </p:txBody>
      </p:sp>
    </p:spTree>
    <p:extLst>
      <p:ext uri="{BB962C8B-B14F-4D97-AF65-F5344CB8AC3E}">
        <p14:creationId xmlns:p14="http://schemas.microsoft.com/office/powerpoint/2010/main" val="574513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306</Words>
  <Application>Microsoft Macintosh PowerPoint</Application>
  <PresentationFormat>Affichage à l'écran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ISACOACH</dc:creator>
  <cp:lastModifiedBy>corinne38.schmuck@gmail.com</cp:lastModifiedBy>
  <cp:revision>8</cp:revision>
  <dcterms:created xsi:type="dcterms:W3CDTF">2021-11-21T13:33:37Z</dcterms:created>
  <dcterms:modified xsi:type="dcterms:W3CDTF">2021-11-21T17:45:42Z</dcterms:modified>
</cp:coreProperties>
</file>